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297" r:id="rId18"/>
    <p:sldId id="298" r:id="rId19"/>
    <p:sldId id="275" r:id="rId20"/>
    <p:sldId id="278" r:id="rId21"/>
    <p:sldId id="294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/>
    <p:restoredTop sz="94915"/>
  </p:normalViewPr>
  <p:slideViewPr>
    <p:cSldViewPr snapToGrid="0" snapToObjects="1">
      <p:cViewPr varScale="1">
        <p:scale>
          <a:sx n="86" d="100"/>
          <a:sy n="86" d="100"/>
        </p:scale>
        <p:origin x="1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7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7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1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9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0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6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2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60658-42A0-8B49-9F9B-C88DD6C3F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CA" sz="4400" b="1" dirty="0"/>
              <a:t>Moving the Needle through Commentary: </a:t>
            </a:r>
            <a:br>
              <a:rPr lang="en-CA" sz="4400" dirty="0"/>
            </a:br>
            <a:r>
              <a:rPr lang="en-CA" sz="4400" b="1" dirty="0"/>
              <a:t>Advanced Opinion Writing </a:t>
            </a:r>
            <a:br>
              <a:rPr lang="en-CA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EE36A-7BDD-5846-A884-52EADDBFF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72025"/>
            <a:ext cx="6096000" cy="1281153"/>
          </a:xfrm>
        </p:spPr>
        <p:txBody>
          <a:bodyPr>
            <a:normAutofit/>
          </a:bodyPr>
          <a:lstStyle/>
          <a:p>
            <a:r>
              <a:rPr lang="en-US" dirty="0"/>
              <a:t>New Canadian Media </a:t>
            </a:r>
            <a:r>
              <a:rPr lang="en-US" dirty="0" err="1"/>
              <a:t>WorkshoP</a:t>
            </a:r>
            <a:endParaRPr lang="en-US" dirty="0"/>
          </a:p>
          <a:p>
            <a:r>
              <a:rPr lang="en-US" sz="1600" cap="none" dirty="0"/>
              <a:t>Feb. 29, 2020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A31D3-EFBC-44F7-A01B-4C2CFAD60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" r="4082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385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A6DDD-7265-D54A-844E-72F69C07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CA12C-7A74-8A44-AD6F-A96A9DD7A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313"/>
            <a:ext cx="3815778" cy="543137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Seek out issues relevant to the community the publication serves</a:t>
            </a:r>
          </a:p>
          <a:p>
            <a:r>
              <a:rPr lang="en-US" sz="2000" dirty="0"/>
              <a:t>What has been in the news lately?</a:t>
            </a:r>
          </a:p>
          <a:p>
            <a:r>
              <a:rPr lang="en-US" sz="2000" dirty="0"/>
              <a:t>What hasn’t been in the news lately, but you think should?</a:t>
            </a:r>
          </a:p>
          <a:p>
            <a:r>
              <a:rPr lang="en-US" sz="2000" dirty="0"/>
              <a:t>Can you provide a perspective missing from the publication?</a:t>
            </a:r>
          </a:p>
        </p:txBody>
      </p:sp>
    </p:spTree>
    <p:extLst>
      <p:ext uri="{BB962C8B-B14F-4D97-AF65-F5344CB8AC3E}">
        <p14:creationId xmlns:p14="http://schemas.microsoft.com/office/powerpoint/2010/main" val="369316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FF27B-BA23-1A4A-8091-2B8F6D9C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66B45-0F15-9243-943D-AD2F79BB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888"/>
            <a:ext cx="3815778" cy="618648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Do your research!</a:t>
            </a:r>
          </a:p>
          <a:p>
            <a:r>
              <a:rPr lang="en-US" sz="2000" dirty="0"/>
              <a:t>You must know your readers, editor and subject matter to present informed opinion and content that engages intended audience</a:t>
            </a:r>
          </a:p>
          <a:p>
            <a:r>
              <a:rPr lang="en-US" sz="2000" dirty="0"/>
              <a:t>Research is equally important in news and opinion writing</a:t>
            </a:r>
          </a:p>
          <a:p>
            <a:r>
              <a:rPr lang="en-US" sz="2000" dirty="0"/>
              <a:t>Research includes knowing the counter argument so you can address those points to elevate your position</a:t>
            </a:r>
          </a:p>
        </p:txBody>
      </p:sp>
    </p:spTree>
    <p:extLst>
      <p:ext uri="{BB962C8B-B14F-4D97-AF65-F5344CB8AC3E}">
        <p14:creationId xmlns:p14="http://schemas.microsoft.com/office/powerpoint/2010/main" val="88251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28357-2331-6547-8D2F-321A3FCD1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C54E9-0EEF-8A47-979D-CAB6B1565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313"/>
            <a:ext cx="3815778" cy="543137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State your opinion right off the top</a:t>
            </a:r>
          </a:p>
          <a:p>
            <a:r>
              <a:rPr lang="en-US" sz="2000" dirty="0"/>
              <a:t>Capture and engage reader right away</a:t>
            </a:r>
          </a:p>
          <a:p>
            <a:r>
              <a:rPr lang="en-US" sz="2000" dirty="0"/>
              <a:t>Leave no ambiguity about what you are going to say or where you are going</a:t>
            </a:r>
          </a:p>
          <a:p>
            <a:r>
              <a:rPr lang="en-US" sz="2000" dirty="0"/>
              <a:t>Everything after the lead must support that opening statement</a:t>
            </a:r>
          </a:p>
        </p:txBody>
      </p:sp>
    </p:spTree>
    <p:extLst>
      <p:ext uri="{BB962C8B-B14F-4D97-AF65-F5344CB8AC3E}">
        <p14:creationId xmlns:p14="http://schemas.microsoft.com/office/powerpoint/2010/main" val="412710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0923B-12B2-D641-B9E6-EE7AEB0B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Good journalism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974CE-ADD2-4F4B-A76E-EEDF75F6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313"/>
            <a:ext cx="3815778" cy="543137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Don’t forget opinion writing must still be built on good, sound journalism</a:t>
            </a:r>
          </a:p>
          <a:p>
            <a:r>
              <a:rPr lang="en-US" sz="2000" dirty="0"/>
              <a:t>Good writing is the backbone of any piece</a:t>
            </a:r>
          </a:p>
          <a:p>
            <a:r>
              <a:rPr lang="en-US" sz="2000" dirty="0"/>
              <a:t>Tight writing that gets your point across (500-800 words)</a:t>
            </a:r>
          </a:p>
          <a:p>
            <a:r>
              <a:rPr lang="en-US" sz="2000" dirty="0"/>
              <a:t>Passion and emotion are effective tools</a:t>
            </a:r>
          </a:p>
          <a:p>
            <a:r>
              <a:rPr lang="en-US" sz="2000" dirty="0"/>
              <a:t>Self-edit and stick to the point</a:t>
            </a:r>
          </a:p>
          <a:p>
            <a:r>
              <a:rPr lang="en-US" sz="2000" dirty="0"/>
              <a:t>Don’t be afraid to use facts, figures, interviews</a:t>
            </a:r>
          </a:p>
        </p:txBody>
      </p:sp>
    </p:spTree>
    <p:extLst>
      <p:ext uri="{BB962C8B-B14F-4D97-AF65-F5344CB8AC3E}">
        <p14:creationId xmlns:p14="http://schemas.microsoft.com/office/powerpoint/2010/main" val="268687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BB19F-530E-0D4D-97BC-5A90DEEC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</a:t>
            </a:r>
            <a:r>
              <a:rPr lang="en-US" sz="4400" dirty="0">
                <a:solidFill>
                  <a:srgbClr val="FFFFFF"/>
                </a:solidFill>
              </a:rPr>
              <a:t>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A751-BF16-7A47-ADF5-65A951695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313"/>
            <a:ext cx="3815778" cy="543137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Spur readers/community to action</a:t>
            </a:r>
          </a:p>
          <a:p>
            <a:r>
              <a:rPr lang="en-US" sz="2000" dirty="0"/>
              <a:t>Challenge politicians, institutions to take action</a:t>
            </a:r>
          </a:p>
          <a:p>
            <a:r>
              <a:rPr lang="en-US" sz="2000" dirty="0"/>
              <a:t>But it doesn’t always have to be about action, sometimes effective columns can be about shared experience or evoking emotion</a:t>
            </a:r>
          </a:p>
          <a:p>
            <a:r>
              <a:rPr lang="en-US" sz="2000" dirty="0"/>
              <a:t>Demonstrate conviction in your position</a:t>
            </a:r>
          </a:p>
        </p:txBody>
      </p:sp>
    </p:spTree>
    <p:extLst>
      <p:ext uri="{BB962C8B-B14F-4D97-AF65-F5344CB8AC3E}">
        <p14:creationId xmlns:p14="http://schemas.microsoft.com/office/powerpoint/2010/main" val="217991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3ABA1-1CEE-D940-AC55-D8F88FED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Tony Messenger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(2018 Pulitzer Prize)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84AF1B-50B4-7A47-BEFA-4413040917A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279269"/>
              </p:ext>
            </p:extLst>
          </p:nvPr>
        </p:nvGraphicFramePr>
        <p:xfrm>
          <a:off x="114300" y="32813"/>
          <a:ext cx="5229159" cy="682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943600" imgH="7772400" progId="Word.Document.12">
                  <p:embed/>
                </p:oleObj>
              </mc:Choice>
              <mc:Fallback>
                <p:oleObj name="Document" r:id="rId3" imgW="5943600" imgH="777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" y="32813"/>
                        <a:ext cx="5229159" cy="682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625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EBDB6-246A-BC4A-A07E-EEF80E2AF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828" y="357188"/>
            <a:ext cx="5313360" cy="5435063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Niigaan</a:t>
            </a:r>
            <a:r>
              <a:rPr lang="en-US" sz="4400" dirty="0">
                <a:solidFill>
                  <a:srgbClr val="FFFFFF"/>
                </a:solidFill>
              </a:rPr>
              <a:t> Sinclair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(2018 National Newspaper Award winner)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A9B2D1-29E1-3340-8C3B-137A915CB3C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444685"/>
              </p:ext>
            </p:extLst>
          </p:nvPr>
        </p:nvGraphicFramePr>
        <p:xfrm>
          <a:off x="3047" y="0"/>
          <a:ext cx="571512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5943600" imgH="8001000" progId="Word.Document.12">
                  <p:embed/>
                </p:oleObj>
              </mc:Choice>
              <mc:Fallback>
                <p:oleObj name="Document" r:id="rId3" imgW="5943600" imgH="800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7" y="0"/>
                        <a:ext cx="571512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0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4BF63-4ADF-324C-B150-C4851F6E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428625"/>
            <a:ext cx="5110096" cy="536362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Russell </a:t>
            </a:r>
            <a:r>
              <a:rPr lang="en-US" sz="4400" dirty="0" err="1">
                <a:solidFill>
                  <a:srgbClr val="FFFFFF"/>
                </a:solidFill>
              </a:rPr>
              <a:t>Wangersky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(2018 National Newspaper Award Finalist)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892413-DC2A-B243-A2E4-AC7B8FB055B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287475"/>
              </p:ext>
            </p:extLst>
          </p:nvPr>
        </p:nvGraphicFramePr>
        <p:xfrm>
          <a:off x="-4641" y="0"/>
          <a:ext cx="572281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5943600" imgH="7823200" progId="Word.Document.12">
                  <p:embed/>
                </p:oleObj>
              </mc:Choice>
              <mc:Fallback>
                <p:oleObj name="Document" r:id="rId3" imgW="5943600" imgH="782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641" y="0"/>
                        <a:ext cx="572281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80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18298-B5FA-EA4B-BC68-8407E61D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Mississauga News Op-ed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6AAC7C5-18AB-C741-91E7-672EA57AF9B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570110"/>
              </p:ext>
            </p:extLst>
          </p:nvPr>
        </p:nvGraphicFramePr>
        <p:xfrm>
          <a:off x="3048" y="0"/>
          <a:ext cx="564051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3" imgW="5486400" imgH="7975600" progId="Word.Document.12">
                  <p:embed/>
                </p:oleObj>
              </mc:Choice>
              <mc:Fallback>
                <p:oleObj name="Document" r:id="rId3" imgW="5486400" imgH="797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" y="0"/>
                        <a:ext cx="564051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9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DC338-5F3F-3046-9D07-3454E43E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General advice on writing </a:t>
            </a:r>
            <a:br>
              <a:rPr lang="en-CA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AB0D-20ED-F046-BE79-9268C1AF9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888"/>
            <a:ext cx="3815778" cy="6272212"/>
          </a:xfrm>
        </p:spPr>
        <p:txBody>
          <a:bodyPr anchor="ctr">
            <a:normAutofit/>
          </a:bodyPr>
          <a:lstStyle/>
          <a:p>
            <a:r>
              <a:rPr lang="en-CA" sz="2000" dirty="0"/>
              <a:t>Be provocative in your thinking</a:t>
            </a:r>
          </a:p>
          <a:p>
            <a:r>
              <a:rPr lang="en-CA" sz="2000" dirty="0"/>
              <a:t>Don’t be afraid to reveal something about yourself</a:t>
            </a:r>
          </a:p>
          <a:p>
            <a:r>
              <a:rPr lang="en-CA" sz="2000" dirty="0"/>
              <a:t>Your lived experience can provide a unique perspective that allows you to speak with a degree of authority on a particular issue </a:t>
            </a:r>
          </a:p>
          <a:p>
            <a:r>
              <a:rPr lang="en-CA" sz="2000" dirty="0"/>
              <a:t>Always </a:t>
            </a:r>
            <a:r>
              <a:rPr lang="en-CA" sz="2000" b="1" dirty="0"/>
              <a:t>be aware of libel law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592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38CF1-190B-BC46-ADD1-46B26B54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br>
              <a:rPr lang="en-CA" dirty="0">
                <a:solidFill>
                  <a:srgbClr val="FFFFFF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What are opinion pieces?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06CFE-65E6-914A-9355-4431743E7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42875"/>
            <a:ext cx="4557712" cy="64579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1900" dirty="0"/>
              <a:t>Unlike a news article, which authors write without injecting bias, in opinion pieces journalists discard all objectivity in commenting on relevant issues</a:t>
            </a:r>
          </a:p>
          <a:p>
            <a:pPr>
              <a:lnSpc>
                <a:spcPct val="90000"/>
              </a:lnSpc>
            </a:pPr>
            <a:r>
              <a:rPr lang="en-CA" sz="1900" dirty="0"/>
              <a:t>The Op-ed Page is where the newspaper states its position in its regular editorial</a:t>
            </a:r>
          </a:p>
          <a:p>
            <a:pPr>
              <a:lnSpc>
                <a:spcPct val="90000"/>
              </a:lnSpc>
            </a:pPr>
            <a:r>
              <a:rPr lang="en-CA" sz="1900" dirty="0"/>
              <a:t>The other editorial pages are open to carry the opinions of individual journalists and others in the community through columns and op-ed submissions</a:t>
            </a:r>
          </a:p>
          <a:p>
            <a:pPr>
              <a:lnSpc>
                <a:spcPct val="90000"/>
              </a:lnSpc>
            </a:pPr>
            <a:r>
              <a:rPr lang="en-CA" sz="1900" dirty="0"/>
              <a:t>Articles can be submitted by paid staff, freelancers and non-paid contributors</a:t>
            </a:r>
          </a:p>
        </p:txBody>
      </p:sp>
    </p:spTree>
    <p:extLst>
      <p:ext uri="{BB962C8B-B14F-4D97-AF65-F5344CB8AC3E}">
        <p14:creationId xmlns:p14="http://schemas.microsoft.com/office/powerpoint/2010/main" val="2421454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2E6F0-AD2B-F346-9414-52C6745D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What is your process? </a:t>
            </a:r>
            <a:br>
              <a:rPr lang="en-CA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A person sitting at a table&#10;&#10;Description automatically generated">
            <a:extLst>
              <a:ext uri="{FF2B5EF4-FFF2-40B4-BE49-F238E27FC236}">
                <a16:creationId xmlns:a16="http://schemas.microsoft.com/office/drawing/2014/main" id="{97548F29-B2CA-1741-9C4C-64B4A8A89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51" y="1324948"/>
            <a:ext cx="4572000" cy="4105468"/>
          </a:xfrm>
        </p:spPr>
      </p:pic>
    </p:spTree>
    <p:extLst>
      <p:ext uri="{BB962C8B-B14F-4D97-AF65-F5344CB8AC3E}">
        <p14:creationId xmlns:p14="http://schemas.microsoft.com/office/powerpoint/2010/main" val="353932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1FE08-F062-8D48-8909-DD64BBA6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Let’s brainstorm a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4038-9D5A-AA4D-864F-BD48398EB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313"/>
            <a:ext cx="3815778" cy="543137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Break into groups and come up with a relevant issue</a:t>
            </a:r>
          </a:p>
          <a:p>
            <a:r>
              <a:rPr lang="en-US" sz="2000" dirty="0"/>
              <a:t>Use laptops, cellphones to gather research</a:t>
            </a:r>
          </a:p>
          <a:p>
            <a:r>
              <a:rPr lang="en-US" sz="2000" dirty="0"/>
              <a:t>Write a short pitch (include a draft lead)as you would in an email to an editor</a:t>
            </a:r>
          </a:p>
          <a:p>
            <a:r>
              <a:rPr lang="en-US" sz="2000" dirty="0"/>
              <a:t>Collaborate on crafting pitch, determine audience, your unique perspective</a:t>
            </a:r>
          </a:p>
        </p:txBody>
      </p:sp>
    </p:spTree>
    <p:extLst>
      <p:ext uri="{BB962C8B-B14F-4D97-AF65-F5344CB8AC3E}">
        <p14:creationId xmlns:p14="http://schemas.microsoft.com/office/powerpoint/2010/main" val="1723248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8B49A-20FF-4843-BF28-B98334ED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QUESTIONS? </a:t>
            </a:r>
            <a:br>
              <a:rPr lang="en-CA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picture containing woman, food&#10;&#10;Description automatically generated">
            <a:extLst>
              <a:ext uri="{FF2B5EF4-FFF2-40B4-BE49-F238E27FC236}">
                <a16:creationId xmlns:a16="http://schemas.microsoft.com/office/drawing/2014/main" id="{8F6994C3-2A75-8345-8E68-1761DF5A7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08" y="1208624"/>
            <a:ext cx="4658681" cy="3934875"/>
          </a:xfrm>
        </p:spPr>
      </p:pic>
    </p:spTree>
    <p:extLst>
      <p:ext uri="{BB962C8B-B14F-4D97-AF65-F5344CB8AC3E}">
        <p14:creationId xmlns:p14="http://schemas.microsoft.com/office/powerpoint/2010/main" val="421994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58064-49A1-B94D-A964-27B359EB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CA" sz="4400" dirty="0">
                <a:solidFill>
                  <a:srgbClr val="FFFFFF"/>
                </a:solidFill>
              </a:rPr>
              <a:t>Opinion writing presents a ripe opportunity for freelancers</a:t>
            </a:r>
            <a:br>
              <a:rPr lang="en-CA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76131-700B-2D45-99C9-F8D468DAF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50"/>
            <a:ext cx="3815778" cy="6429375"/>
          </a:xfrm>
        </p:spPr>
        <p:txBody>
          <a:bodyPr anchor="ctr">
            <a:normAutofit/>
          </a:bodyPr>
          <a:lstStyle/>
          <a:p>
            <a:r>
              <a:rPr lang="en-CA" sz="2000" dirty="0"/>
              <a:t>Budget and staff reductions have dwindled newspapers’ access to regular, solid op-ed content</a:t>
            </a:r>
          </a:p>
          <a:p>
            <a:r>
              <a:rPr lang="en-CA" sz="2000" dirty="0"/>
              <a:t>This has left many publications with a content vacuum that talented freelance writers can fill, either on a pay per article or unpaid basis</a:t>
            </a:r>
          </a:p>
        </p:txBody>
      </p:sp>
    </p:spTree>
    <p:extLst>
      <p:ext uri="{BB962C8B-B14F-4D97-AF65-F5344CB8AC3E}">
        <p14:creationId xmlns:p14="http://schemas.microsoft.com/office/powerpoint/2010/main" val="336340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6434A-4BD6-1549-8190-74A891B7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Why would I ever consider unpaid freelance opinion writing? </a:t>
            </a:r>
            <a:br>
              <a:rPr lang="en-CA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45532-BBFE-DE41-B69F-80A0B66E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313"/>
            <a:ext cx="3815778" cy="5431376"/>
          </a:xfrm>
        </p:spPr>
        <p:txBody>
          <a:bodyPr anchor="ctr">
            <a:normAutofit/>
          </a:bodyPr>
          <a:lstStyle/>
          <a:p>
            <a:r>
              <a:rPr lang="en-CA" sz="2000" dirty="0"/>
              <a:t>If you are a journalist passionate about spotlighting an issue</a:t>
            </a:r>
          </a:p>
          <a:p>
            <a:r>
              <a:rPr lang="en-CA" sz="2000" dirty="0"/>
              <a:t>A chance to hone and diversify your writing skills</a:t>
            </a:r>
          </a:p>
          <a:p>
            <a:r>
              <a:rPr lang="en-CA" sz="2000" dirty="0"/>
              <a:t>Build your resume of published work</a:t>
            </a:r>
          </a:p>
          <a:p>
            <a:r>
              <a:rPr lang="en-CA" sz="2000" dirty="0"/>
              <a:t>Build a professional relationship with publications and editors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198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1A1A5-0D3E-974F-9191-EB17E77B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400050"/>
            <a:ext cx="4505258" cy="539220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Some things to remember when considering freelance opinion writing</a:t>
            </a:r>
            <a:br>
              <a:rPr lang="en-CA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DE624-EBF8-DB4C-8853-25D6CE09C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313"/>
            <a:ext cx="3815778" cy="5431376"/>
          </a:xfrm>
        </p:spPr>
        <p:txBody>
          <a:bodyPr anchor="ctr">
            <a:normAutofit/>
          </a:bodyPr>
          <a:lstStyle/>
          <a:p>
            <a:r>
              <a:rPr lang="en-CA" sz="2000" dirty="0"/>
              <a:t>As a journalist, once you let that opinion out of the box you cannot put it back in</a:t>
            </a:r>
          </a:p>
          <a:p>
            <a:r>
              <a:rPr lang="en-CA" sz="2000" dirty="0"/>
              <a:t>You are probably not going to make a living from opinion writing, but it could be profitable in other ways that enhance your income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814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E7D41-7074-644F-A8CA-1136B3EB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Good opinion writing can be as much work as good reporting</a:t>
            </a:r>
            <a:br>
              <a:rPr lang="en-CA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81D90-EDE8-BF4E-9B2B-EFA84CA18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50"/>
            <a:ext cx="3815778" cy="6315075"/>
          </a:xfrm>
        </p:spPr>
        <p:txBody>
          <a:bodyPr anchor="ctr">
            <a:normAutofit/>
          </a:bodyPr>
          <a:lstStyle/>
          <a:p>
            <a:r>
              <a:rPr lang="en-CA" sz="2000" dirty="0"/>
              <a:t>There is an art to good opinion writing. But like good reporting, the more you do it the better you get</a:t>
            </a:r>
          </a:p>
          <a:p>
            <a:r>
              <a:rPr lang="en-CA" sz="2000" dirty="0"/>
              <a:t>Some people are better at it, but everyone has an opinion </a:t>
            </a:r>
          </a:p>
          <a:p>
            <a:r>
              <a:rPr lang="en-CA" sz="2000" dirty="0"/>
              <a:t>Read your favourite columnists with a critical eye</a:t>
            </a:r>
          </a:p>
          <a:p>
            <a:r>
              <a:rPr lang="en-CA" sz="2000" dirty="0"/>
              <a:t>Read news articles and practice developing a supportable opinion based on facts in the story or conduct your own research on the issue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70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FE7E8-3085-324E-B943-4828C1F4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QUESTIONS </a:t>
            </a:r>
            <a:br>
              <a:rPr lang="en-CA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CC50-8B93-4641-9CF8-7EFB24BD0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313"/>
            <a:ext cx="3815778" cy="5431376"/>
          </a:xfrm>
        </p:spPr>
        <p:txBody>
          <a:bodyPr anchor="ctr">
            <a:normAutofit/>
          </a:bodyPr>
          <a:lstStyle/>
          <a:p>
            <a:r>
              <a:rPr lang="en-CA" sz="2000" dirty="0"/>
              <a:t>What was the last column that left a lasting impression on you? </a:t>
            </a:r>
          </a:p>
          <a:p>
            <a:r>
              <a:rPr lang="en-CA" sz="2000" dirty="0"/>
              <a:t>What types of columns do you find the most engaging? </a:t>
            </a:r>
          </a:p>
          <a:p>
            <a:r>
              <a:rPr lang="en-CA" sz="2000" dirty="0"/>
              <a:t>What is the most difficult part of writing a column for you?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819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F77EE-05DC-7F41-8593-615F69EC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Keys to focus on for freelance column writing </a:t>
            </a:r>
            <a:br>
              <a:rPr lang="en-CA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83D7-3944-D240-812E-A8FBDA7DC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313"/>
            <a:ext cx="3815778" cy="5431376"/>
          </a:xfrm>
        </p:spPr>
        <p:txBody>
          <a:bodyPr anchor="ctr">
            <a:normAutofit/>
          </a:bodyPr>
          <a:lstStyle/>
          <a:p>
            <a:r>
              <a:rPr lang="en-CA" sz="2000" dirty="0"/>
              <a:t>Audience</a:t>
            </a:r>
          </a:p>
          <a:p>
            <a:r>
              <a:rPr lang="en-CA" sz="2000" dirty="0"/>
              <a:t>Issue</a:t>
            </a:r>
          </a:p>
          <a:p>
            <a:r>
              <a:rPr lang="en-CA" sz="2000" dirty="0"/>
              <a:t> Research</a:t>
            </a:r>
          </a:p>
          <a:p>
            <a:r>
              <a:rPr lang="en-CA" sz="2000" dirty="0"/>
              <a:t>Well-crafted lead </a:t>
            </a:r>
          </a:p>
          <a:p>
            <a:r>
              <a:rPr lang="en-CA" sz="2000" dirty="0"/>
              <a:t>Good journalism</a:t>
            </a:r>
          </a:p>
          <a:p>
            <a:r>
              <a:rPr lang="en-CA" sz="2000" dirty="0"/>
              <a:t>Call to action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729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D7EF1B-7265-4A47-AB85-5639DB83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3615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583CC-216D-BA4A-AD76-254902AD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42" y="1065749"/>
            <a:ext cx="4505258" cy="472650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83DEC-C9F5-B84B-AF84-8EC5F646E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3313"/>
            <a:ext cx="3815778" cy="543137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Know your audience</a:t>
            </a:r>
          </a:p>
          <a:p>
            <a:r>
              <a:rPr lang="en-US" sz="2000" dirty="0"/>
              <a:t>Establish who you are writing for</a:t>
            </a:r>
          </a:p>
          <a:p>
            <a:r>
              <a:rPr lang="en-US" sz="2000" dirty="0"/>
              <a:t>Must familiarize yourself with publication, the readership, and editor</a:t>
            </a:r>
          </a:p>
        </p:txBody>
      </p:sp>
    </p:spTree>
    <p:extLst>
      <p:ext uri="{BB962C8B-B14F-4D97-AF65-F5344CB8AC3E}">
        <p14:creationId xmlns:p14="http://schemas.microsoft.com/office/powerpoint/2010/main" val="167651357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769</Words>
  <Application>Microsoft Macintosh PowerPoint</Application>
  <PresentationFormat>Widescreen</PresentationFormat>
  <Paragraphs>82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Elephant</vt:lpstr>
      <vt:lpstr>BrushVTI</vt:lpstr>
      <vt:lpstr>Microsoft Word Document</vt:lpstr>
      <vt:lpstr>Moving the Needle through Commentary:  Advanced Opinion Writing  </vt:lpstr>
      <vt:lpstr> What are opinion pieces?</vt:lpstr>
      <vt:lpstr>Opinion writing presents a ripe opportunity for freelancers </vt:lpstr>
      <vt:lpstr>Why would I ever consider unpaid freelance opinion writing?  </vt:lpstr>
      <vt:lpstr>Some things to remember when considering freelance opinion writing </vt:lpstr>
      <vt:lpstr>Good opinion writing can be as much work as good reporting </vt:lpstr>
      <vt:lpstr>QUESTIONS  </vt:lpstr>
      <vt:lpstr>Keys to focus on for freelance column writing  </vt:lpstr>
      <vt:lpstr>Audience</vt:lpstr>
      <vt:lpstr>Issue</vt:lpstr>
      <vt:lpstr>Research</vt:lpstr>
      <vt:lpstr>Lead</vt:lpstr>
      <vt:lpstr>Good journalism</vt:lpstr>
      <vt:lpstr>Call to action</vt:lpstr>
      <vt:lpstr>Tony Messenger (2018 Pulitzer Prize)</vt:lpstr>
      <vt:lpstr>Niigaan Sinclair (2018 National Newspaper Award winner)</vt:lpstr>
      <vt:lpstr>Russell Wangersky (2018 National Newspaper Award Finalist)</vt:lpstr>
      <vt:lpstr>Mississauga News Op-ed</vt:lpstr>
      <vt:lpstr>General advice on writing  </vt:lpstr>
      <vt:lpstr>What is your process?  </vt:lpstr>
      <vt:lpstr>Let’s brainstorm a pitch</vt:lpstr>
      <vt:lpstr>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the Needle through Commentary:  Advanced Opinion Writing  </dc:title>
  <dc:creator>Belgrave, Roger</dc:creator>
  <cp:lastModifiedBy>Belgrave, Roger</cp:lastModifiedBy>
  <cp:revision>5</cp:revision>
  <dcterms:created xsi:type="dcterms:W3CDTF">2020-02-24T22:10:28Z</dcterms:created>
  <dcterms:modified xsi:type="dcterms:W3CDTF">2020-02-25T01:21:41Z</dcterms:modified>
</cp:coreProperties>
</file>